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42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8C3DFF-2BB2-4053-A526-2490B792D5B3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D64B00-7718-497F-B6D6-488DEA9AF9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86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17C99-9DA4-2190-F281-D7424031A0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923A0B-8E8B-5218-37E7-6B2AB2D06C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4A9B06-C4A0-A9D0-C982-B31552037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12/21/2025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8E9825-C160-347B-8C93-84E97A712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06EAC-4EC0-F750-6BC1-42D104347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870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AAF06-04D3-D321-5354-7DE99779A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DA5001-C7E2-591B-FA88-E7352AD9CE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949CD-D8A7-CCDB-B00A-D018145DF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12/21/2025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CA90EB-80FC-12DB-5D9D-79FEE4DC3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EEAAAF-CDD6-A3AF-94C2-05464EA2C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016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4861DA-534B-C3BB-478B-4DEFE7AB03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51B8A6-A62A-D8CF-03F1-CAFF8B10D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0D4714-3680-89BB-8585-2A6D7172F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12/21/2025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B3F73-79D1-F9EE-F2BD-B0686E665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0FCCC9-B4D3-012B-261B-902FCF246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463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18CC4-6400-853E-2712-BE131DECC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97947E-5317-4D15-62A2-FB8B6B8272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97AF0C-166C-13D3-7A02-39766EF1E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12/21/2025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D67959-CCB0-4417-1233-ABC7A4F30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33939D-CB65-9FC5-1D31-A5FFE197C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561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04624-0A9A-DE58-6679-0A550E6F1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8F4258-D289-0FD6-64C4-6BAC2C4616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69B524-8FD7-2BC9-160C-86877BDDB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12/21/2025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C1675C-93C7-5120-0824-03D2B709A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C3B65A-760A-EB46-BA32-1FACD6D6B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136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24CC3-F216-7508-54A3-C5ACCB51E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F8413-6872-FA40-04CC-DBC1669642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5DF574-1EE7-D06E-4F94-BCCBA3BA52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577B23-4394-84C7-741B-46723ADF1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12/21/2025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C3CECF-594F-E0FF-D3BA-2F6D44E08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71DCC2-952E-710E-83A3-120F83BF0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769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5959A-1E60-88E3-12A6-E747F3AFE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63AC01-9DCF-BBB3-B089-27EB036988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F32DD9-FC55-1A10-7C03-A0CDC69831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B6F509-3153-28CA-1082-A5D223CE59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3F6C0F-46FC-70E2-09B4-4153BE137E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7C965E-096C-366A-466E-9F73248CE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12/21/2025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7EE2D0-FBBA-AEA4-5EBF-DBEAFD92D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DB73D0-4AC2-7B5E-454E-2AA133760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339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A07EA-B6E2-A900-E569-F9AB7598B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1D3FB4-85A4-BC59-7B1C-1BF1B5372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12/21/2025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1DB1A4-CA63-70FA-68F4-A93A17068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2765C1-4F23-3E24-4A17-F898E50C7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898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2DB13B-7688-9805-F507-16226BCBF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12/21/2025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70AC75-7586-E065-B74E-23D8A9EFF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212A63-4BE8-39E3-4CD1-985DACD7F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858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9C4BE-8DDC-1275-15E8-53F6F6492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6C3D3-2F3E-074C-B3FE-940E08A0C7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ECDC4C-9777-2EE7-FDAB-85AEEDD802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4FE253-0208-0C22-0FEB-D8EB77ECA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12/21/2025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E4F0C5-3E8D-97F9-675A-1B0A95256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8B8DDF-B563-10EF-26FF-6BE4A4AB9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526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B94B5-74A6-AA70-5057-1B1D04E96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1EB151-CBE9-67F0-6130-B13410F7BE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8696A1-0A82-7521-2D2B-4984ADE50F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635186-2F9E-078E-A122-BA42F044F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12/21/2025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CA6DD4-64A8-6261-D5E1-485F9CA2B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F81408-CD0E-68ED-060A-5EFD91687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801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80195E-FB59-672E-5BAF-9A232FD51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47BBB7-754A-9617-4F0F-D13CE593E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4B265C-1285-27D1-6301-57675008FF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12/21/2025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DDA91B-C8F3-35E0-9C9F-67944859F3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F70E4-1957-E67E-1A4E-05B0FD57E6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E3B7D2-2C23-477A-B7E5-64419E75B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244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doerry.org/norbert/MarineElectricalPowerSystems/index.ht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2C01C-FF08-0435-57C1-318B51A8A5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0452" y="2272275"/>
            <a:ext cx="9841230" cy="2387600"/>
          </a:xfrm>
        </p:spPr>
        <p:txBody>
          <a:bodyPr anchor="ctr">
            <a:no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Shipboard Power System vs</a:t>
            </a:r>
            <a:b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Terrestrial Power Systems</a:t>
            </a:r>
            <a:b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Shipboard Power System Fundamentals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Revision of 21 December 2025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1640AB-A565-F727-2337-2040163248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10886"/>
            <a:ext cx="8654716" cy="1655762"/>
          </a:xfrm>
        </p:spPr>
        <p:txBody>
          <a:bodyPr/>
          <a:lstStyle/>
          <a:p>
            <a:r>
              <a:rPr lang="en-US" dirty="0"/>
              <a:t>Dr. Norbert Doerry</a:t>
            </a:r>
            <a:br>
              <a:rPr lang="en-US" dirty="0"/>
            </a:b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345E6F-B6B9-9C80-7F87-1F2167CEDE5C}"/>
              </a:ext>
            </a:extLst>
          </p:cNvPr>
          <p:cNvSpPr txBox="1"/>
          <p:nvPr/>
        </p:nvSpPr>
        <p:spPr>
          <a:xfrm>
            <a:off x="2706189" y="5505142"/>
            <a:ext cx="901119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http://doerry.org/norbert/MarineElectricalPowerSystems/index.htm</a:t>
            </a:r>
            <a:endParaRPr lang="en-US" dirty="0"/>
          </a:p>
          <a:p>
            <a:r>
              <a:rPr lang="en-US" dirty="0"/>
              <a:t>© 2025 by Norbert Doerry</a:t>
            </a:r>
            <a:br>
              <a:rPr lang="en-US" dirty="0"/>
            </a:br>
            <a:r>
              <a:rPr lang="en-US" dirty="0"/>
              <a:t>This work is licensed via: CC BY 4.0   (https://creativecommons.org/)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E913044E-C0F4-BA34-07EE-457D300581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737359" y="5589416"/>
            <a:ext cx="766933" cy="73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44A2807-77D8-8DCF-8A1B-1B05995E5B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4143" y="5589416"/>
            <a:ext cx="766933" cy="766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597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4E37A-1703-6FB9-2575-109AAB2D8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Essential Questions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9DB4A07-2102-4C2B-A526-8C77D69B25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567214"/>
              </p:ext>
            </p:extLst>
          </p:nvPr>
        </p:nvGraphicFramePr>
        <p:xfrm>
          <a:off x="838200" y="1690688"/>
          <a:ext cx="10515600" cy="4389120"/>
        </p:xfrm>
        <a:graphic>
          <a:graphicData uri="http://schemas.openxmlformats.org/drawingml/2006/table">
            <a:tbl>
              <a:tblPr/>
              <a:tblGrid>
                <a:gridCol w="5257800">
                  <a:extLst>
                    <a:ext uri="{9D8B030D-6E8A-4147-A177-3AD203B41FA5}">
                      <a16:colId xmlns:a16="http://schemas.microsoft.com/office/drawing/2014/main" val="136993684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52429599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/>
                        <a:t>What are the implications of differences in power management and system control techniques?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/>
                        <a:t>Understand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71656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noProof="0" dirty="0"/>
                        <a:t>What are the implications of differences in fault management techniques?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/>
                        <a:t>Understand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67664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/>
                        <a:t>What are the implications of differences in cable lengths?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/>
                        <a:t>Understand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67787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/>
                        <a:t>What are the implications of differences in load </a:t>
                      </a:r>
                      <a:r>
                        <a:rPr lang="en-US" sz="2400"/>
                        <a:t>management techniques?</a:t>
                      </a:r>
                      <a:endParaRPr lang="en-US" sz="24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/>
                        <a:t>Understand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0842452"/>
                  </a:ext>
                </a:extLst>
              </a:tr>
            </a:tbl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1015D9-38E8-E847-C008-DB1110973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12/21/2025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DC90B2-C553-2060-A0B6-259AFEFFF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7D5297-51F6-98C8-0F24-122FBC899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</p:spTree>
    <p:extLst>
      <p:ext uri="{BB962C8B-B14F-4D97-AF65-F5344CB8AC3E}">
        <p14:creationId xmlns:p14="http://schemas.microsoft.com/office/powerpoint/2010/main" val="2829007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F5CA0-E1D2-4F61-EEF1-2C9197F87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Differences between Shipboard Power Systems and Terrestrial Power Systems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F99EC3-45C2-BD7D-6F81-DB7A142B1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Non-constant frequency</a:t>
            </a:r>
          </a:p>
          <a:p>
            <a:r>
              <a:rPr lang="en-US" dirty="0"/>
              <a:t>Lack of time scale separation</a:t>
            </a:r>
          </a:p>
          <a:p>
            <a:r>
              <a:rPr lang="en-US" dirty="0"/>
              <a:t>Load sharing instead of power scheduling</a:t>
            </a:r>
          </a:p>
          <a:p>
            <a:r>
              <a:rPr lang="en-US" dirty="0"/>
              <a:t>Short electrical distances</a:t>
            </a:r>
          </a:p>
          <a:p>
            <a:r>
              <a:rPr lang="en-US" dirty="0"/>
              <a:t>Load dynamics</a:t>
            </a:r>
          </a:p>
          <a:p>
            <a:r>
              <a:rPr lang="en-US" dirty="0"/>
              <a:t>Tighter control</a:t>
            </a:r>
          </a:p>
          <a:p>
            <a:r>
              <a:rPr lang="en-US" dirty="0"/>
              <a:t>Ungrounded or high-impedance grounded systems</a:t>
            </a:r>
          </a:p>
          <a:p>
            <a:r>
              <a:rPr lang="en-US" dirty="0"/>
              <a:t>Physical environment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025A6F-5004-F382-26D4-37367943A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12/21/2025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A96575-D58D-C07C-AF03-D65D504C2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453CD8-3A04-7F3F-74AD-16915E518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172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E848C-4102-F907-CD38-EBB032438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Power management and system control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7AC5B9-346F-B906-61A8-883F22D6E2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Terrestrial power systems</a:t>
            </a:r>
          </a:p>
          <a:p>
            <a:pPr lvl="1"/>
            <a:r>
              <a:rPr lang="en-US" dirty="0"/>
              <a:t>System has “infinite” inertia.</a:t>
            </a:r>
          </a:p>
          <a:p>
            <a:pPr lvl="2"/>
            <a:r>
              <a:rPr lang="en-US" dirty="0"/>
              <a:t>Frequency and voltage controlled to very close tolerances</a:t>
            </a:r>
          </a:p>
          <a:p>
            <a:pPr lvl="1"/>
            <a:r>
              <a:rPr lang="en-US" dirty="0"/>
              <a:t>Generator sets scheduled with respect to power provided.</a:t>
            </a:r>
          </a:p>
          <a:p>
            <a:pPr lvl="1"/>
            <a:r>
              <a:rPr lang="en-US" dirty="0"/>
              <a:t>Voltage setpoints set to keep voltages and reactive power within bounds.</a:t>
            </a:r>
          </a:p>
          <a:p>
            <a:pPr lvl="1"/>
            <a:r>
              <a:rPr lang="en-US" dirty="0"/>
              <a:t>Some transformers have tap changers which can be used to keep voltages within bounds.</a:t>
            </a:r>
          </a:p>
          <a:p>
            <a:pPr lvl="1"/>
            <a:r>
              <a:rPr lang="en-US" dirty="0"/>
              <a:t>System power factor can be managed with capacitors and static VAR compensators. </a:t>
            </a:r>
          </a:p>
          <a:p>
            <a:pPr lvl="1"/>
            <a:r>
              <a:rPr lang="en-US" dirty="0"/>
              <a:t>Determining which generators to have online is based on ongoing optimization calculations</a:t>
            </a:r>
          </a:p>
          <a:p>
            <a:pPr lvl="1"/>
            <a:r>
              <a:rPr lang="en-US" dirty="0"/>
              <a:t>Bringing online a new generator can take hours</a:t>
            </a:r>
          </a:p>
          <a:p>
            <a:r>
              <a:rPr lang="en-US" dirty="0"/>
              <a:t>Shipboard power systems</a:t>
            </a:r>
          </a:p>
          <a:p>
            <a:pPr lvl="1"/>
            <a:r>
              <a:rPr lang="en-US" dirty="0"/>
              <a:t>System has limited inertia.</a:t>
            </a:r>
          </a:p>
          <a:p>
            <a:pPr lvl="1"/>
            <a:r>
              <a:rPr lang="en-US" dirty="0"/>
              <a:t>Select loads may be a significant fraction of online generator set capacity.</a:t>
            </a:r>
          </a:p>
          <a:p>
            <a:pPr lvl="2"/>
            <a:r>
              <a:rPr lang="en-US" dirty="0"/>
              <a:t>Can cause significant voltage and frequency transients</a:t>
            </a:r>
          </a:p>
          <a:p>
            <a:pPr lvl="1"/>
            <a:r>
              <a:rPr lang="en-US" dirty="0"/>
              <a:t>Using droop to share real and reactive power can result in the frequency and voltage deviating from nominal values.</a:t>
            </a:r>
          </a:p>
          <a:p>
            <a:pPr lvl="1"/>
            <a:r>
              <a:rPr lang="en-US" dirty="0"/>
              <a:t>Optimal line-ups of generator sets determined during design</a:t>
            </a:r>
          </a:p>
          <a:p>
            <a:pPr lvl="1"/>
            <a:r>
              <a:rPr lang="en-US" dirty="0"/>
              <a:t>Bringing online a new generator can take seconds to minutes</a:t>
            </a:r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C071CD-6FB9-CA9B-BCD4-A1BD892B0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12/21/2025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C843CE-9F80-FE88-334F-0C81A4953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F18351-6E18-8A40-92D8-4CF673224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940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928AE3-AB16-22D4-2529-BDF912324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Fault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765F61-8EE5-5E20-B1F2-A32B087D91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Terrestrial Power Systems</a:t>
            </a:r>
          </a:p>
          <a:p>
            <a:pPr lvl="1"/>
            <a:r>
              <a:rPr lang="en-US" dirty="0"/>
              <a:t>Solidly grounded</a:t>
            </a:r>
          </a:p>
          <a:p>
            <a:pPr lvl="2"/>
            <a:r>
              <a:rPr lang="en-US" dirty="0"/>
              <a:t>Line to line and line to ground faults result in large currents used with coordinated breakers to clear faults</a:t>
            </a:r>
          </a:p>
          <a:p>
            <a:pPr lvl="1"/>
            <a:r>
              <a:rPr lang="en-US" dirty="0"/>
              <a:t>Many faults are self clearing</a:t>
            </a:r>
          </a:p>
          <a:p>
            <a:pPr lvl="2"/>
            <a:r>
              <a:rPr lang="en-US" dirty="0"/>
              <a:t>Automatic attempt to reclose after a few seconds</a:t>
            </a:r>
          </a:p>
          <a:p>
            <a:pPr lvl="1"/>
            <a:r>
              <a:rPr lang="en-US" dirty="0"/>
              <a:t>Long cables limit fault current</a:t>
            </a:r>
          </a:p>
          <a:p>
            <a:r>
              <a:rPr lang="en-US" dirty="0"/>
              <a:t>Shipboard Power Systems</a:t>
            </a:r>
          </a:p>
          <a:p>
            <a:pPr lvl="1"/>
            <a:r>
              <a:rPr lang="en-US" dirty="0"/>
              <a:t>High Impedance or ungrounded</a:t>
            </a:r>
          </a:p>
          <a:p>
            <a:pPr lvl="2"/>
            <a:r>
              <a:rPr lang="en-US" dirty="0"/>
              <a:t>Line to line faults result in large currents used with coordinated brakers to clear faults</a:t>
            </a:r>
          </a:p>
          <a:p>
            <a:pPr lvl="2"/>
            <a:r>
              <a:rPr lang="en-US" dirty="0"/>
              <a:t>Continued operation with single line to ground faults</a:t>
            </a:r>
          </a:p>
          <a:p>
            <a:pPr lvl="1"/>
            <a:r>
              <a:rPr lang="en-US" dirty="0"/>
              <a:t>Most faults are not self clearing</a:t>
            </a:r>
          </a:p>
          <a:p>
            <a:pPr lvl="1"/>
            <a:r>
              <a:rPr lang="en-US" dirty="0"/>
              <a:t>Short cables result in high fault currents</a:t>
            </a:r>
          </a:p>
          <a:p>
            <a:pPr lvl="2"/>
            <a:r>
              <a:rPr lang="en-US" dirty="0"/>
              <a:t>Nominal system voltage often based on matching available fault current from generators with fault interruption capability of circuit breakers.</a:t>
            </a:r>
          </a:p>
          <a:p>
            <a:pPr lvl="2"/>
            <a:r>
              <a:rPr lang="en-US" dirty="0"/>
              <a:t>Rating of medium voltage to low voltage transformers may be limited based on fault current.</a:t>
            </a:r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D533D8-7A72-F141-9E90-C3E985135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12/21/2025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504FB7-4806-4551-9526-C4B2A3B21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5C9812-61FC-A328-6A83-DC706455C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124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9B43C-73C8-DF54-8A4A-4A6C5BD20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Cable lengths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0895D2-C7D7-4203-728A-CD94B20148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Terrestrial Power Systems</a:t>
            </a:r>
          </a:p>
          <a:p>
            <a:pPr lvl="1"/>
            <a:r>
              <a:rPr lang="en-US" dirty="0"/>
              <a:t>For many analyses, generator sets are assumed to be in parallel with an infinite grid via the impedance of a long cable</a:t>
            </a:r>
          </a:p>
          <a:p>
            <a:r>
              <a:rPr lang="en-US" dirty="0"/>
              <a:t>Shipboard Power Systems</a:t>
            </a:r>
          </a:p>
          <a:p>
            <a:pPr lvl="1"/>
            <a:r>
              <a:rPr lang="en-US" dirty="0"/>
              <a:t>Smaller impedance of shorter cables results in tighter coupling of the dynamics of paralleled generator sets</a:t>
            </a:r>
          </a:p>
          <a:p>
            <a:pPr lvl="2"/>
            <a:r>
              <a:rPr lang="en-US" dirty="0"/>
              <a:t>Analyses should account for the coupling among all paralleled generators</a:t>
            </a:r>
          </a:p>
          <a:p>
            <a:pPr lvl="2"/>
            <a:r>
              <a:rPr lang="en-US" dirty="0"/>
              <a:t>Large power fluctuations among the paralleled generators can occur during transients.</a:t>
            </a:r>
          </a:p>
          <a:p>
            <a:pPr lvl="3"/>
            <a:r>
              <a:rPr lang="en-US" dirty="0"/>
              <a:t>May be large enough to trip generator sets offline</a:t>
            </a:r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58A602-049E-E51C-DF41-78BF56869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12/21/2025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0ACE05-F8EB-31B9-E3C9-D4507F41F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316175-F37D-D4EA-1A05-5E4EFFA4D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668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5C1AF-D70C-5E5C-DB4F-94C26ABF3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Load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08441C-2EAA-901F-2B07-CD9FE7462E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Terrestrial Power Systems</a:t>
            </a:r>
          </a:p>
          <a:p>
            <a:pPr lvl="1"/>
            <a:r>
              <a:rPr lang="en-US" dirty="0"/>
              <a:t>Large number of generator sets online</a:t>
            </a:r>
          </a:p>
          <a:p>
            <a:pPr lvl="2"/>
            <a:r>
              <a:rPr lang="en-US" dirty="0"/>
              <a:t>Loss of any one does not impact ability of system to serve all loads</a:t>
            </a:r>
          </a:p>
          <a:p>
            <a:r>
              <a:rPr lang="en-US" dirty="0"/>
              <a:t>Shipboard Power Systems</a:t>
            </a:r>
          </a:p>
          <a:p>
            <a:pPr lvl="1"/>
            <a:r>
              <a:rPr lang="en-US" dirty="0"/>
              <a:t>Only a few generator sets online</a:t>
            </a:r>
          </a:p>
          <a:p>
            <a:pPr lvl="2"/>
            <a:r>
              <a:rPr lang="en-US" dirty="0"/>
              <a:t>Loss of any one may impact ability of system to serve all loads</a:t>
            </a:r>
          </a:p>
          <a:p>
            <a:pPr lvl="1"/>
            <a:r>
              <a:rPr lang="en-US" dirty="0"/>
              <a:t>Relies on load shedding to keep the total load less than online generation capacity.</a:t>
            </a:r>
          </a:p>
          <a:p>
            <a:pPr lvl="1"/>
            <a:r>
              <a:rPr lang="en-US" dirty="0"/>
              <a:t>Large loads should coordinate with power management system before making a large change in load.</a:t>
            </a:r>
          </a:p>
          <a:p>
            <a:pPr lvl="2"/>
            <a:r>
              <a:rPr lang="en-US" dirty="0"/>
              <a:t>Examples include propulsion motors, and large ventilation fans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E92F32-1CF4-A2AA-F4B5-AB6BC55DA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12/21/2025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8DE5D4-F6BE-6C1C-C551-EAFD71579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2025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A2B1B7-1597-D443-36BF-C39D3842C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49967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3323</TotalTime>
  <Words>691</Words>
  <Application>Microsoft Office PowerPoint</Application>
  <PresentationFormat>Widescreen</PresentationFormat>
  <Paragraphs>90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1_Office Theme</vt:lpstr>
      <vt:lpstr>Shipboard Power System vs  Terrestrial Power Systems Shipboard Power System Fundamentals  Revision of 21 December 2025</vt:lpstr>
      <vt:lpstr>Essential Questions</vt:lpstr>
      <vt:lpstr>Differences between Shipboard Power Systems and Terrestrial Power Systems</vt:lpstr>
      <vt:lpstr>Power management and system control</vt:lpstr>
      <vt:lpstr>Fault management</vt:lpstr>
      <vt:lpstr>Cable lengths</vt:lpstr>
      <vt:lpstr>Load management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Shipboard Power Systems vs Terrestrial Power Systems</dc:title>
  <dc:creator>Norbert Doerry</dc:creator>
  <cp:lastModifiedBy>Norbert Doerry</cp:lastModifiedBy>
  <cp:revision>52</cp:revision>
  <dcterms:created xsi:type="dcterms:W3CDTF">2025-04-03T12:58:23Z</dcterms:created>
  <dcterms:modified xsi:type="dcterms:W3CDTF">2025-12-21T19:16:40Z</dcterms:modified>
</cp:coreProperties>
</file>